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6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4856" y="3179372"/>
            <a:ext cx="9672033" cy="2098226"/>
          </a:xfrm>
        </p:spPr>
        <p:txBody>
          <a:bodyPr/>
          <a:lstStyle/>
          <a:p>
            <a:r>
              <a:rPr lang="ru-RU" sz="5400" b="1" dirty="0"/>
              <a:t>«Создание условий для поддержания инициативы и </a:t>
            </a:r>
            <a:r>
              <a:rPr lang="ru-RU" sz="5400" b="1" dirty="0" smtClean="0"/>
              <a:t>самостоятельности </a:t>
            </a:r>
            <a:r>
              <a:rPr lang="ru-RU" sz="5400" b="1" dirty="0"/>
              <a:t>детей»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4000664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Приоритетные сферы деятельности развития инициативы: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В 3-4 года – продуктивная деятельность; </a:t>
            </a:r>
          </a:p>
          <a:p>
            <a:r>
              <a:rPr lang="ru-RU" sz="2800" dirty="0"/>
              <a:t>В 4-5 лет - познавательная деятельность; </a:t>
            </a:r>
          </a:p>
          <a:p>
            <a:r>
              <a:rPr lang="ru-RU" sz="2800" dirty="0"/>
              <a:t>В 5-6 лет - в общение; </a:t>
            </a:r>
          </a:p>
          <a:p>
            <a:r>
              <a:rPr lang="ru-RU" sz="2800" dirty="0"/>
              <a:t>В 6-8 лет - образовательная деятельность. 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74344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70645"/>
            <a:ext cx="9601200" cy="1485900"/>
          </a:xfrm>
        </p:spPr>
        <p:txBody>
          <a:bodyPr>
            <a:normAutofit fontScale="90000"/>
          </a:bodyPr>
          <a:lstStyle/>
          <a:p>
            <a:r>
              <a:rPr lang="ru-RU" dirty="0"/>
              <a:t>Таким образом, для поддержки детской инициативы и стимуляции творческой активности необходимо:   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2285999"/>
            <a:ext cx="9897414" cy="3986011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Предоставление детям самостоятельности во всем, что не представляет опасности для их жизни и здоровья, помогая им реализовывать собственные замыслы. </a:t>
            </a:r>
          </a:p>
          <a:p>
            <a:r>
              <a:rPr lang="ru-RU" dirty="0" smtClean="0"/>
              <a:t>Обеспечение </a:t>
            </a:r>
            <a:r>
              <a:rPr lang="ru-RU" dirty="0"/>
              <a:t>благоприятной атмосферы. Доброжелательность со стороны педагога, его отказ от высказывания оценок и критики в адрес ребенка способствуют свободному проявлению дивергентного мышления (его характеризуют быстрота, гибкость, оригинальность, точность). Не критиковать результаты деятельности ребенка и его самого как личность. </a:t>
            </a:r>
          </a:p>
          <a:p>
            <a:r>
              <a:rPr lang="ru-RU" dirty="0" smtClean="0"/>
              <a:t>Отмечать </a:t>
            </a:r>
            <a:r>
              <a:rPr lang="ru-RU" dirty="0"/>
              <a:t>и приветствовать даже минимальные успехи детей. </a:t>
            </a:r>
          </a:p>
          <a:p>
            <a:r>
              <a:rPr lang="ru-RU" dirty="0" smtClean="0"/>
              <a:t>Поддержка </a:t>
            </a:r>
            <a:r>
              <a:rPr lang="ru-RU" dirty="0"/>
              <a:t>интереса ребенка к тому, что он рассматривает и наблюдает в разные режимные моменты. </a:t>
            </a:r>
          </a:p>
          <a:p>
            <a:r>
              <a:rPr lang="ru-RU" dirty="0" smtClean="0"/>
              <a:t>Поощрение </a:t>
            </a:r>
            <a:r>
              <a:rPr lang="ru-RU" dirty="0"/>
              <a:t>высказывания оригинальных идей, различных творческих начинаний </a:t>
            </a:r>
            <a:r>
              <a:rPr lang="ru-RU" dirty="0" smtClean="0"/>
              <a:t>ребенка</a:t>
            </a:r>
            <a:r>
              <a:rPr lang="ru-RU" dirty="0"/>
              <a:t> </a:t>
            </a:r>
            <a:r>
              <a:rPr lang="ru-RU" dirty="0" smtClean="0"/>
              <a:t>и др.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0271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4856" y="2445276"/>
            <a:ext cx="9672033" cy="2098226"/>
          </a:xfrm>
        </p:spPr>
        <p:txBody>
          <a:bodyPr/>
          <a:lstStyle/>
          <a:p>
            <a:r>
              <a:rPr lang="ru-RU" sz="3600" b="1" dirty="0"/>
              <a:t>Цель</a:t>
            </a:r>
            <a:r>
              <a:rPr lang="ru-RU" sz="3600" dirty="0"/>
              <a:t>: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дать </a:t>
            </a:r>
            <a:r>
              <a:rPr lang="ru-RU" sz="3600" dirty="0"/>
              <a:t>рекомендации по поддержке инициативы и самостоятельности детей педагогам  дошкольного образовательного учреждения.</a:t>
            </a:r>
          </a:p>
        </p:txBody>
      </p:sp>
    </p:spTree>
    <p:extLst>
      <p:ext uri="{BB962C8B-B14F-4D97-AF65-F5344CB8AC3E}">
        <p14:creationId xmlns:p14="http://schemas.microsoft.com/office/powerpoint/2010/main" val="924688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9932" y="247918"/>
            <a:ext cx="9601200" cy="1485900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Целевые ориентиры, определяемые ФГОС, говорят о </a:t>
            </a:r>
            <a:r>
              <a:rPr lang="ru-RU" sz="3600" b="1" dirty="0" err="1"/>
              <a:t>сформированности</a:t>
            </a:r>
            <a:r>
              <a:rPr lang="ru-RU" sz="3600" b="1" dirty="0"/>
              <a:t> инициативы и самостоятельности детей: </a:t>
            </a:r>
            <a:br>
              <a:rPr lang="ru-RU" sz="3600" b="1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9628" y="1976907"/>
            <a:ext cx="9601200" cy="4436772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- ребенок овладевает основными культурными способами деятельности, проявляет инициативу и самостоятельность в разных видах деятельности - игре, общении, познавательно-исследовательской деятельности, конструировании и др</a:t>
            </a:r>
            <a:r>
              <a:rPr lang="ru-RU" dirty="0" smtClean="0"/>
              <a:t>.;</a:t>
            </a:r>
          </a:p>
          <a:p>
            <a:r>
              <a:rPr lang="ru-RU" dirty="0"/>
              <a:t>-способен выбирать себе род занятий, участников по совместной деятельности</a:t>
            </a:r>
            <a:r>
              <a:rPr lang="ru-RU" dirty="0" smtClean="0"/>
              <a:t>;</a:t>
            </a:r>
          </a:p>
          <a:p>
            <a:r>
              <a:rPr lang="ru-RU" dirty="0"/>
              <a:t>- ребенок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личной гигиены; </a:t>
            </a:r>
          </a:p>
          <a:p>
            <a:r>
              <a:rPr lang="ru-RU" dirty="0"/>
              <a:t>- ребенок проявляет любознательность, задает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 Обладает начальными знаниями о себе, о природном и социальном мире, в котором он </a:t>
            </a:r>
            <a:r>
              <a:rPr lang="ru-RU" dirty="0" smtClean="0"/>
              <a:t>живет;</a:t>
            </a:r>
          </a:p>
          <a:p>
            <a:r>
              <a:rPr lang="ru-RU" dirty="0"/>
              <a:t>-знаком с произведениями детской литературы, обладает элементарными представлениями из области живой природы, естествознания, математики, истории и т. п.; ребенок способен к принятию собственных решений, опираясь на свои знания и умения в различных видах деятельности.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2394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57966" y="1165537"/>
            <a:ext cx="9601200" cy="4076163"/>
          </a:xfrm>
        </p:spPr>
        <p:txBody>
          <a:bodyPr>
            <a:normAutofit fontScale="85000" lnSpcReduction="10000"/>
          </a:bodyPr>
          <a:lstStyle/>
          <a:p>
            <a:r>
              <a:rPr lang="ru-RU" sz="3000" b="1" dirty="0"/>
              <a:t>Инициатива</a:t>
            </a:r>
            <a:r>
              <a:rPr lang="ru-RU" sz="3000" dirty="0"/>
              <a:t> – (от латинского </a:t>
            </a:r>
            <a:r>
              <a:rPr lang="ru-RU" sz="3000" dirty="0" err="1"/>
              <a:t>initium</a:t>
            </a:r>
            <a:r>
              <a:rPr lang="ru-RU" sz="3000" dirty="0"/>
              <a:t> - начало) почин, первый шаг в каком-либо деле; внутреннее побуждение к новым формам деятельности, предприимчивости; руководящая роль в каких-либо действиях </a:t>
            </a:r>
            <a:r>
              <a:rPr lang="ru-RU" sz="3000" dirty="0" smtClean="0"/>
              <a:t>.</a:t>
            </a:r>
          </a:p>
          <a:p>
            <a:endParaRPr lang="ru-RU" sz="3500" dirty="0"/>
          </a:p>
          <a:p>
            <a:pPr marL="0" indent="0">
              <a:buNone/>
            </a:pPr>
            <a:endParaRPr lang="ru-RU" sz="3000" dirty="0"/>
          </a:p>
          <a:p>
            <a:r>
              <a:rPr lang="ru-RU" sz="3000" b="1" dirty="0"/>
              <a:t>Самостоятельность</a:t>
            </a:r>
            <a:r>
              <a:rPr lang="ru-RU" sz="3000" dirty="0"/>
              <a:t> – обобщенное свойство личности, проявляющееся в инициативности, критичности, адекватной самооценке и чувстве личной ответственности за свою деятельность и поведение.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4683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402465"/>
            <a:ext cx="9601200" cy="1485900"/>
          </a:xfrm>
        </p:spPr>
        <p:txBody>
          <a:bodyPr>
            <a:noAutofit/>
          </a:bodyPr>
          <a:lstStyle/>
          <a:p>
            <a:r>
              <a:rPr lang="ru-RU" sz="3200" dirty="0"/>
              <a:t>Развитие детской инициативы и самостоятельности в условиях детского сада осуществляется с помощью: 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создания условий для свободного выбора детьми деятельности, участников совместной деятельности; </a:t>
            </a:r>
          </a:p>
          <a:p>
            <a:r>
              <a:rPr lang="ru-RU" dirty="0" smtClean="0"/>
              <a:t>создания </a:t>
            </a:r>
            <a:r>
              <a:rPr lang="ru-RU" dirty="0"/>
              <a:t>условий для принятия детьми решений, выражения своих чувств и мыслей;</a:t>
            </a:r>
          </a:p>
          <a:p>
            <a:r>
              <a:rPr lang="ru-RU" dirty="0" smtClean="0"/>
              <a:t>не </a:t>
            </a:r>
            <a:r>
              <a:rPr lang="ru-RU" dirty="0"/>
              <a:t>директивной помощи детям, поддержки детской инициативы и самостоятельности в разных видах деятельности (игровой, исследовательской, проектной, познавательной и т. д.) - обращение ребенка к взрослым на основе собственного побуждения.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918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9768625" cy="1039969"/>
          </a:xfrm>
        </p:spPr>
        <p:txBody>
          <a:bodyPr>
            <a:normAutofit/>
          </a:bodyPr>
          <a:lstStyle/>
          <a:p>
            <a:r>
              <a:rPr lang="ru-RU" dirty="0"/>
              <a:t>Этапы развития самостоятельности: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599" y="1584101"/>
            <a:ext cx="9601201" cy="4283299"/>
          </a:xfrm>
        </p:spPr>
        <p:txBody>
          <a:bodyPr>
            <a:normAutofit/>
          </a:bodyPr>
          <a:lstStyle/>
          <a:p>
            <a:r>
              <a:rPr lang="ru-RU" dirty="0"/>
              <a:t>I этап. Формирование умений (действие в соответствии с заданным образцом и речевыми указаниями взрослого). Установление отношений ребенка со взрослыми, где взрослый является носителем нормативов и образцом для подражания. </a:t>
            </a:r>
          </a:p>
          <a:p>
            <a:r>
              <a:rPr lang="ru-RU" dirty="0" smtClean="0"/>
              <a:t>II </a:t>
            </a:r>
            <a:r>
              <a:rPr lang="ru-RU" dirty="0"/>
              <a:t>этап. Применение умений (самостоятельное действие по знакомым образцам, правила, алгоритмам). Взрослый выступает уже не как носитель образцов, а как равноправный партнер по совместной деятельности.</a:t>
            </a:r>
          </a:p>
          <a:p>
            <a:r>
              <a:rPr lang="ru-RU" dirty="0"/>
              <a:t>III этап. Творческое применение умений в новой ситуации (самостоятельный перенос действия в новые предметные условии и ситуации). На этом этапе уже ребенок в коллективной деятельности выступает в роли носителя образцов и нормативов деятельности.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5226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Инициатива ребенка состоит из трех составляющих: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побуждающий </a:t>
            </a:r>
            <a:r>
              <a:rPr lang="ru-RU" sz="2800" dirty="0"/>
              <a:t>мотив к новой деятельности Первая составляющая: тут участие взрослого очень велико, т. к. взрослый активно участвует в создании этого мотива, постепенно выращивая у ребенка умение мотивировать себя самостоятельно и находить в окружающем мире что–то интересное для себя.  </a:t>
            </a:r>
          </a:p>
          <a:p>
            <a:r>
              <a:rPr lang="ru-RU" sz="2800" dirty="0" smtClean="0"/>
              <a:t>принятие </a:t>
            </a:r>
            <a:r>
              <a:rPr lang="ru-RU" sz="2800" dirty="0"/>
              <a:t>ребёнком самостоятельности решений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17578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/>
              <a:t>Условия развития детской инициативы и творческого самовыражения:</a:t>
            </a:r>
            <a:r>
              <a:rPr lang="ru-RU" sz="4000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формирование установок «Я могу», «Я сумею»; давать простые задания (снимать страх «не справлюсь»), развивать у детей инициативу.  </a:t>
            </a:r>
          </a:p>
          <a:p>
            <a:r>
              <a:rPr lang="ru-RU" dirty="0" smtClean="0"/>
              <a:t>создание </a:t>
            </a:r>
            <a:r>
              <a:rPr lang="ru-RU" dirty="0"/>
              <a:t>ситуации успеха для каждого ребенка: «Это очень просто, я тебе помогу»;</a:t>
            </a:r>
          </a:p>
          <a:p>
            <a:r>
              <a:rPr lang="ru-RU" dirty="0"/>
              <a:t> </a:t>
            </a:r>
            <a:r>
              <a:rPr lang="ru-RU" dirty="0" smtClean="0"/>
              <a:t>давать </a:t>
            </a:r>
            <a:r>
              <a:rPr lang="ru-RU" dirty="0"/>
              <a:t>задания интересные или такие, в которых у человека есть личный интерес что-то делать.  </a:t>
            </a:r>
          </a:p>
          <a:p>
            <a:r>
              <a:rPr lang="ru-RU" dirty="0" smtClean="0"/>
              <a:t>предвосхищающая </a:t>
            </a:r>
            <a:r>
              <a:rPr lang="ru-RU" dirty="0"/>
              <a:t>положительная оценка «Ты очень творческий ребенок, у тебя все получится!»</a:t>
            </a:r>
          </a:p>
          <a:p>
            <a:r>
              <a:rPr lang="ru-RU" dirty="0" smtClean="0"/>
              <a:t>поддерживать </a:t>
            </a:r>
            <a:r>
              <a:rPr lang="ru-RU" dirty="0"/>
              <a:t>инициативы (быть готовым платить за ошибки и неудачи).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8163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99434"/>
            <a:ext cx="9601200" cy="1485900"/>
          </a:xfrm>
        </p:spPr>
        <p:txBody>
          <a:bodyPr>
            <a:noAutofit/>
          </a:bodyPr>
          <a:lstStyle/>
          <a:p>
            <a:r>
              <a:rPr lang="ru-RU" sz="2800" b="1" dirty="0"/>
              <a:t>Методы и приемы, способствующие формированию самостоятельности и развитию детской инициативы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9251" y="1674254"/>
            <a:ext cx="10560676" cy="419314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Игровая деятельность.</a:t>
            </a:r>
            <a:r>
              <a:rPr lang="ru-RU" dirty="0"/>
              <a:t> </a:t>
            </a:r>
          </a:p>
          <a:p>
            <a:r>
              <a:rPr lang="ru-RU" b="1" dirty="0"/>
              <a:t>Дидактическая игра.</a:t>
            </a:r>
            <a:r>
              <a:rPr lang="ru-RU" dirty="0"/>
              <a:t> </a:t>
            </a:r>
          </a:p>
          <a:p>
            <a:r>
              <a:rPr lang="ru-RU" b="1" dirty="0"/>
              <a:t>Продуктивные виды деятельности (конструирование, рисование, лепка, аппликация).</a:t>
            </a:r>
            <a:r>
              <a:rPr lang="ru-RU" dirty="0"/>
              <a:t> </a:t>
            </a:r>
          </a:p>
          <a:p>
            <a:r>
              <a:rPr lang="ru-RU" b="1" dirty="0"/>
              <a:t>Трудовая деятельность.</a:t>
            </a:r>
            <a:r>
              <a:rPr lang="ru-RU" dirty="0"/>
              <a:t> </a:t>
            </a:r>
          </a:p>
          <a:p>
            <a:r>
              <a:rPr lang="ru-RU" b="1" dirty="0"/>
              <a:t>Познавательно исследовательская деятельность</a:t>
            </a:r>
            <a:endParaRPr lang="ru-RU" dirty="0"/>
          </a:p>
          <a:p>
            <a:r>
              <a:rPr lang="ru-RU" b="1" dirty="0" err="1"/>
              <a:t>Самоорганизованная</a:t>
            </a:r>
            <a:r>
              <a:rPr lang="ru-RU" b="1" dirty="0"/>
              <a:t> деятельность</a:t>
            </a:r>
            <a:endParaRPr lang="ru-RU" dirty="0"/>
          </a:p>
          <a:p>
            <a:r>
              <a:rPr lang="ru-RU" b="1" dirty="0"/>
              <a:t>Игровые развивающие технологии</a:t>
            </a:r>
            <a:endParaRPr lang="ru-RU" dirty="0"/>
          </a:p>
          <a:p>
            <a:r>
              <a:rPr lang="ru-RU" b="1" dirty="0"/>
              <a:t>Метод «проектов».</a:t>
            </a:r>
            <a:r>
              <a:rPr lang="ru-RU" dirty="0"/>
              <a:t> </a:t>
            </a:r>
          </a:p>
          <a:p>
            <a:r>
              <a:rPr lang="ru-RU" b="1" dirty="0"/>
              <a:t>Создание и своевременное обновление развивающей </a:t>
            </a:r>
            <a:r>
              <a:rPr lang="ru-RU" b="1" dirty="0" err="1" smtClean="0"/>
              <a:t>предметнопространственной</a:t>
            </a:r>
            <a:r>
              <a:rPr lang="ru-RU" b="1" dirty="0" smtClean="0"/>
              <a:t> </a:t>
            </a:r>
            <a:r>
              <a:rPr lang="ru-RU" b="1" dirty="0"/>
              <a:t>среды</a:t>
            </a:r>
            <a:endParaRPr lang="ru-RU" dirty="0"/>
          </a:p>
          <a:p>
            <a:r>
              <a:rPr lang="ru-RU" b="1" dirty="0"/>
              <a:t>Развитие коммуникативных качеств.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02237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12</TotalTime>
  <Words>780</Words>
  <Application>Microsoft Office PowerPoint</Application>
  <PresentationFormat>Широкоэкранный</PresentationFormat>
  <Paragraphs>51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Franklin Gothic Book</vt:lpstr>
      <vt:lpstr>Crop</vt:lpstr>
      <vt:lpstr>«Создание условий для поддержания инициативы и самостоятельности детей»</vt:lpstr>
      <vt:lpstr>Цель:  дать рекомендации по поддержке инициативы и самостоятельности детей педагогам  дошкольного образовательного учреждения.</vt:lpstr>
      <vt:lpstr>Целевые ориентиры, определяемые ФГОС, говорят о сформированности инициативы и самостоятельности детей:    </vt:lpstr>
      <vt:lpstr>Презентация PowerPoint</vt:lpstr>
      <vt:lpstr>Развитие детской инициативы и самостоятельности в условиях детского сада осуществляется с помощью:  </vt:lpstr>
      <vt:lpstr>Этапы развития самостоятельности: </vt:lpstr>
      <vt:lpstr>Инициатива ребенка состоит из трех составляющих: </vt:lpstr>
      <vt:lpstr>Условия развития детской инициативы и творческого самовыражения:  </vt:lpstr>
      <vt:lpstr>Методы и приемы, способствующие формированию самостоятельности и развитию детской инициативы </vt:lpstr>
      <vt:lpstr>Приоритетные сферы деятельности развития инициативы: </vt:lpstr>
      <vt:lpstr>Таким образом, для поддержки детской инициативы и стимуляции творческой активности необходимо: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«Создание условий для поддержания инициативы и самостоятельности детей»</dc:title>
  <dc:creator>MSI</dc:creator>
  <cp:lastModifiedBy>MSI</cp:lastModifiedBy>
  <cp:revision>2</cp:revision>
  <dcterms:created xsi:type="dcterms:W3CDTF">2024-09-23T18:47:53Z</dcterms:created>
  <dcterms:modified xsi:type="dcterms:W3CDTF">2024-09-23T19:00:20Z</dcterms:modified>
</cp:coreProperties>
</file>