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«Формы и методы работы при реализации </a:t>
            </a:r>
            <a:r>
              <a:rPr lang="ru-RU" sz="4400" dirty="0" err="1" smtClean="0"/>
              <a:t>воспитательно</a:t>
            </a:r>
            <a:r>
              <a:rPr lang="ru-RU" sz="4400" dirty="0" smtClean="0"/>
              <a:t>-образовательной деятельности по ОП ДО»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44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по образовательным областям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378870"/>
              </p:ext>
            </p:extLst>
          </p:nvPr>
        </p:nvGraphicFramePr>
        <p:xfrm>
          <a:off x="3868738" y="1014412"/>
          <a:ext cx="7315200" cy="4808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25">
                  <a:extLst>
                    <a:ext uri="{9D8B030D-6E8A-4147-A177-3AD203B41FA5}">
                      <a16:colId xmlns:a16="http://schemas.microsoft.com/office/drawing/2014/main" val="1822437545"/>
                    </a:ext>
                  </a:extLst>
                </a:gridCol>
                <a:gridCol w="2415128">
                  <a:extLst>
                    <a:ext uri="{9D8B030D-6E8A-4147-A177-3AD203B41FA5}">
                      <a16:colId xmlns:a16="http://schemas.microsoft.com/office/drawing/2014/main" val="2957527611"/>
                    </a:ext>
                  </a:extLst>
                </a:gridCol>
                <a:gridCol w="3312647">
                  <a:extLst>
                    <a:ext uri="{9D8B030D-6E8A-4147-A177-3AD203B41FA5}">
                      <a16:colId xmlns:a16="http://schemas.microsoft.com/office/drawing/2014/main" val="402585068"/>
                    </a:ext>
                  </a:extLst>
                </a:gridCol>
              </a:tblGrid>
              <a:tr h="4702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Социально-коммуникативное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Игровое упражнение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Индивидуальная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Совместная с воспитателем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Совместная со сверстниками игра (парная, в малой группе)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Чтение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Наблюдение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Чтение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Педагогическая ситуация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Праздник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Экскурсия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Ситуация морального выбора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Поручение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Дежурство.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Индивидуальная игра.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Совместная с воспитателем игра.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Совместная со сверстниками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Чтение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Наблюдение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Педагогическая ситуация.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Экскурсия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Ситуация морального выбора.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Проектная деятельность Интегративная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Праздник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Совместные действия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Проектная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Просмотр и анализ мультфильмов,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видеофильмов, телепередач.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Экспериментирование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Поручение и задание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Дежурство.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взрослого и детей тематического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характера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Проектная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91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6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по образовательным областям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310725"/>
              </p:ext>
            </p:extLst>
          </p:nvPr>
        </p:nvGraphicFramePr>
        <p:xfrm>
          <a:off x="3868738" y="1785556"/>
          <a:ext cx="7315200" cy="3266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25">
                  <a:extLst>
                    <a:ext uri="{9D8B030D-6E8A-4147-A177-3AD203B41FA5}">
                      <a16:colId xmlns:a16="http://schemas.microsoft.com/office/drawing/2014/main" val="1995115327"/>
                    </a:ext>
                  </a:extLst>
                </a:gridCol>
                <a:gridCol w="2415128">
                  <a:extLst>
                    <a:ext uri="{9D8B030D-6E8A-4147-A177-3AD203B41FA5}">
                      <a16:colId xmlns:a16="http://schemas.microsoft.com/office/drawing/2014/main" val="3561540847"/>
                    </a:ext>
                  </a:extLst>
                </a:gridCol>
                <a:gridCol w="3312647">
                  <a:extLst>
                    <a:ext uri="{9D8B030D-6E8A-4147-A177-3AD203B41FA5}">
                      <a16:colId xmlns:a16="http://schemas.microsoft.com/office/drawing/2014/main" val="4099968310"/>
                    </a:ext>
                  </a:extLst>
                </a:gridCol>
              </a:tblGrid>
              <a:tr h="3197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Речевое развитие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Игровая ситуация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Дидактическая 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Ситуация общения.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 (в том числе в процессе наблюдения за объектами природы, трудом взрослых).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Интегративная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Хороводная игра с пением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Игра-драматизация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Чтение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Обсуждение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Рассказ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Чтение.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Решение проблемных ситуаций.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Разговор с детьми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Проектная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Создание коллекций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Интегративная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Обсуждение.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Рассказ.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Инсценирование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Ситуативный разговор с детьми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Сочинение загадок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Проблемная ситуация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Использование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различных видов театра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92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743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по образовательным областям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522906"/>
              </p:ext>
            </p:extLst>
          </p:nvPr>
        </p:nvGraphicFramePr>
        <p:xfrm>
          <a:off x="3868738" y="1881949"/>
          <a:ext cx="7315200" cy="3073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25">
                  <a:extLst>
                    <a:ext uri="{9D8B030D-6E8A-4147-A177-3AD203B41FA5}">
                      <a16:colId xmlns:a16="http://schemas.microsoft.com/office/drawing/2014/main" val="2925500346"/>
                    </a:ext>
                  </a:extLst>
                </a:gridCol>
                <a:gridCol w="2415128">
                  <a:extLst>
                    <a:ext uri="{9D8B030D-6E8A-4147-A177-3AD203B41FA5}">
                      <a16:colId xmlns:a16="http://schemas.microsoft.com/office/drawing/2014/main" val="73841102"/>
                    </a:ext>
                  </a:extLst>
                </a:gridCol>
                <a:gridCol w="3312647">
                  <a:extLst>
                    <a:ext uri="{9D8B030D-6E8A-4147-A177-3AD203B41FA5}">
                      <a16:colId xmlns:a16="http://schemas.microsoft.com/office/drawing/2014/main" val="1729671319"/>
                    </a:ext>
                  </a:extLst>
                </a:gridCol>
              </a:tblGrid>
              <a:tr h="300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Познавательное развитие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Наблюдение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Игра-экспериментирование.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Исследовательская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Конструирование.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Развивающая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Экскурсия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Ситуативный разговор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Рассказ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Интегративная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Проблемная ситуация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Создание коллекций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Проектная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Исследовательская деятельность.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Конструирование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Экспериментирование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Развивающая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Наблюдение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Проблемная ситуация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Рассказ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Интегративная 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Экскурсии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Коллекционирование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Моделирование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Реализация проекта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Игры с правилами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35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9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по образовательным областям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85342"/>
              </p:ext>
            </p:extLst>
          </p:nvPr>
        </p:nvGraphicFramePr>
        <p:xfrm>
          <a:off x="3868738" y="918019"/>
          <a:ext cx="7315200" cy="55794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425">
                  <a:extLst>
                    <a:ext uri="{9D8B030D-6E8A-4147-A177-3AD203B41FA5}">
                      <a16:colId xmlns:a16="http://schemas.microsoft.com/office/drawing/2014/main" val="4065067910"/>
                    </a:ext>
                  </a:extLst>
                </a:gridCol>
                <a:gridCol w="2415128">
                  <a:extLst>
                    <a:ext uri="{9D8B030D-6E8A-4147-A177-3AD203B41FA5}">
                      <a16:colId xmlns:a16="http://schemas.microsoft.com/office/drawing/2014/main" val="3248980117"/>
                    </a:ext>
                  </a:extLst>
                </a:gridCol>
                <a:gridCol w="3312647">
                  <a:extLst>
                    <a:ext uri="{9D8B030D-6E8A-4147-A177-3AD203B41FA5}">
                      <a16:colId xmlns:a16="http://schemas.microsoft.com/office/drawing/2014/main" val="3022566750"/>
                    </a:ext>
                  </a:extLst>
                </a:gridCol>
              </a:tblGrid>
              <a:tr h="4890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Художественное –эстетическое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развитие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 эстетически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привлекательных предметов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Организация выставок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Изготовление украшений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Слушание соответствующей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возрасту народной,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классической, детской музыки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Экспериментирование со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Звуками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Музыкально-дидактическая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Разучивание музыкальных игр и танцев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Совместное пение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180975" indent="-1143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Изготовление украшений для группового помещения к праздникам, предметов для игры, сувениров, предметов для познавательно-исследовательской деятельности.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Создание макетов, коллекций и их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оформление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Рассматривание эстетически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 привлекательных предметов 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Организация выставок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Слушание соответствующей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1600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возрасту народной, классической, детской музыки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Музыкально- дидактическая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Беседа интегративного характера, элементарного музыковедческого содержания)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Интегративная деятельность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Совместное и индивидуальное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                 музыкальное  исполнение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Музыкальное упражнение.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Попевка</a:t>
                      </a: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. </a:t>
                      </a:r>
                      <a:r>
                        <a:rPr lang="ru-RU" sz="11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Распевка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Двигательный, пластический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indent="16002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танцевальный этюд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Танец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Творческое задание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Концерт- импровизация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Музыкальная  сюжетная игра</a:t>
                      </a:r>
                      <a:endParaRPr lang="ru-RU" sz="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85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42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Методы образования дошкольников и их применение в образовательном процессе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954698"/>
              </p:ext>
            </p:extLst>
          </p:nvPr>
        </p:nvGraphicFramePr>
        <p:xfrm>
          <a:off x="3868738" y="1643146"/>
          <a:ext cx="7315200" cy="3562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110">
                  <a:extLst>
                    <a:ext uri="{9D8B030D-6E8A-4147-A177-3AD203B41FA5}">
                      <a16:colId xmlns:a16="http://schemas.microsoft.com/office/drawing/2014/main" val="4241015049"/>
                    </a:ext>
                  </a:extLst>
                </a:gridCol>
                <a:gridCol w="2350376">
                  <a:extLst>
                    <a:ext uri="{9D8B030D-6E8A-4147-A177-3AD203B41FA5}">
                      <a16:colId xmlns:a16="http://schemas.microsoft.com/office/drawing/2014/main" val="3783811688"/>
                    </a:ext>
                  </a:extLst>
                </a:gridCol>
                <a:gridCol w="3788714">
                  <a:extLst>
                    <a:ext uri="{9D8B030D-6E8A-4147-A177-3AD203B41FA5}">
                      <a16:colId xmlns:a16="http://schemas.microsoft.com/office/drawing/2014/main" val="2012129819"/>
                    </a:ext>
                  </a:extLst>
                </a:gridCol>
              </a:tblGrid>
              <a:tr h="178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Название метода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Определение метода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Рекомендации по использованию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31254"/>
                  </a:ext>
                </a:extLst>
              </a:tr>
              <a:tr h="1781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Методы по источнику знаний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369331"/>
                  </a:ext>
                </a:extLst>
              </a:tr>
              <a:tr h="356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Словесные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Рассказ, беседа и др.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Словесные методы позволяют в кратчайший срок передать информацию детям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1983011342"/>
                  </a:ext>
                </a:extLst>
              </a:tr>
              <a:tr h="1959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Наглядные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  иллюстраций  и метод демонстраций.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Ребенок получает информацию с помощью наглядных пособий и технических средств.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Наглядные методы используются во взаимосвязи со словесными и практическими методами обучения.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 иллюстраций предполагает показ детям иллюстративных пособий: плакатов, картин, зарисовок на доске и пр. Метод демонстраций - показ мультфильмов, диафильмов и др. 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современных условиях особое внимание уделяется применению такого средства наглядности, как компьютер индивидуального пользования. Компьютеры дают возможность воспитателю моделировать определенные процессы и ситуации, выбирать из ряда возможных решений оптимальные по определенным критериям, т.е. значительно расширяют возможности наглядных методов в образовательном процессе при реализации ООП дошкольного образования.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4222193915"/>
                  </a:ext>
                </a:extLst>
              </a:tr>
              <a:tr h="890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Практические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Практические методы обучения основаны на практической деятельности детей и формируют практические умения и навыки.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Выполнение практических заданий проводится после знакомства детей с тем или иным содержанием и носит обобщающий характер. Упражнения могут проводиться в организованной образовательной деятельности и в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самостоятельной деятельности.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782" marR="49782" marT="0" marB="0"/>
                </a:tc>
                <a:extLst>
                  <a:ext uri="{0D108BD9-81ED-4DB2-BD59-A6C34878D82A}">
                    <a16:rowId xmlns:a16="http://schemas.microsoft.com/office/drawing/2014/main" val="627070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47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Методы образования дошкольников и их применение в образовательном процессе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958370"/>
              </p:ext>
            </p:extLst>
          </p:nvPr>
        </p:nvGraphicFramePr>
        <p:xfrm>
          <a:off x="4127620" y="529840"/>
          <a:ext cx="6651068" cy="6236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9333">
                  <a:extLst>
                    <a:ext uri="{9D8B030D-6E8A-4147-A177-3AD203B41FA5}">
                      <a16:colId xmlns:a16="http://schemas.microsoft.com/office/drawing/2014/main" val="53199543"/>
                    </a:ext>
                  </a:extLst>
                </a:gridCol>
                <a:gridCol w="2136990">
                  <a:extLst>
                    <a:ext uri="{9D8B030D-6E8A-4147-A177-3AD203B41FA5}">
                      <a16:colId xmlns:a16="http://schemas.microsoft.com/office/drawing/2014/main" val="1130753554"/>
                    </a:ext>
                  </a:extLst>
                </a:gridCol>
                <a:gridCol w="3444745">
                  <a:extLst>
                    <a:ext uri="{9D8B030D-6E8A-4147-A177-3AD203B41FA5}">
                      <a16:colId xmlns:a16="http://schemas.microsoft.com/office/drawing/2014/main" val="2517979275"/>
                    </a:ext>
                  </a:extLst>
                </a:gridCol>
              </a:tblGrid>
              <a:tr h="16432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Методы по характеру образовательной деятельности детей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21708"/>
                  </a:ext>
                </a:extLst>
              </a:tr>
              <a:tr h="65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Информационно- рецептивный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Воспитатель сообщает детям готовую информацию, а они ее воспринимают, осознают и фиксируют в памяти.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Один из наиболее экономных способов передачи информации. Однако при использовании этого метода обучения не формируются умения и навыки пользоваться полученными знаниями.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2136857155"/>
                  </a:ext>
                </a:extLst>
              </a:tr>
              <a:tr h="492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Репродуктивный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Суть метода состоит в многократном повторении способа деятельности по заданию воспитателя.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Деятельность воспитателя заключается в разработке и сообщении образца, а деятельность детей – в выполнении действий по образцу.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416598181"/>
                  </a:ext>
                </a:extLst>
              </a:tr>
              <a:tr h="1478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Проблемное изложение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Воспитатель ставит перед детьми проблему – сложный теоретический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или практический вопрос,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требующий исследования, разрешения, и сам показывает путь ее решения, вскрывая возникающие противоречия. Назначение этого метода – показать образцы научного познания, научного решения проблем.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Дети следят за логикой решения проблемы, получая эталон научного мышления и познания, образец культуры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развертывания познавательных действий.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2084261080"/>
                  </a:ext>
                </a:extLst>
              </a:tr>
              <a:tr h="65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Частично-поисковый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Воспитатель расчленяет проблемную задачу на подпроблемы, а дети осуществляют отдельные шаги поиска ее решения.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Каждый шаг предполагает творческую деятельность, но целостное решение проблемы пока отсутствует.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3013718127"/>
                  </a:ext>
                </a:extLst>
              </a:tr>
              <a:tr h="492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Исследовательский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 призван обеспечить творческое применение знаний.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процессе образовательной деятельности дети овладевают методами познания, так формируется их опыт поисково- исследовательской деятельности.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1927066772"/>
                  </a:ext>
                </a:extLst>
              </a:tr>
              <a:tr h="1314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Активные методы обучения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Активные методы предоставляют дошкольникам возможность обучаться на собственном опыте, приобретать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разнообразный субъективный опыт.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Активные методы обучения предполагают использование в образовательном процессе определенной последовательности выполнения заданий: начиная с анализа и оценки конкретных ситуаций, дидактическим играм. Активные методы должны применяться по мере их усложнения.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группу активных методов образования входят дидактические игры – специально разработанные игры, моделирующие реальность и приспособленные для целей обучения.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32" marR="44732" marT="0" marB="0"/>
                </a:tc>
                <a:extLst>
                  <a:ext uri="{0D108BD9-81ED-4DB2-BD59-A6C34878D82A}">
                    <a16:rowId xmlns:a16="http://schemas.microsoft.com/office/drawing/2014/main" val="378296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85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Методы образования дошкольников и их применение в образовательном процессе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783365"/>
              </p:ext>
            </p:extLst>
          </p:nvPr>
        </p:nvGraphicFramePr>
        <p:xfrm>
          <a:off x="3862700" y="171391"/>
          <a:ext cx="7708306" cy="65879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0773">
                  <a:extLst>
                    <a:ext uri="{9D8B030D-6E8A-4147-A177-3AD203B41FA5}">
                      <a16:colId xmlns:a16="http://schemas.microsoft.com/office/drawing/2014/main" val="203865059"/>
                    </a:ext>
                  </a:extLst>
                </a:gridCol>
                <a:gridCol w="2862841">
                  <a:extLst>
                    <a:ext uri="{9D8B030D-6E8A-4147-A177-3AD203B41FA5}">
                      <a16:colId xmlns:a16="http://schemas.microsoft.com/office/drawing/2014/main" val="1629222612"/>
                    </a:ext>
                  </a:extLst>
                </a:gridCol>
                <a:gridCol w="3674692">
                  <a:extLst>
                    <a:ext uri="{9D8B030D-6E8A-4147-A177-3AD203B41FA5}">
                      <a16:colId xmlns:a16="http://schemas.microsoft.com/office/drawing/2014/main" val="4131313299"/>
                    </a:ext>
                  </a:extLst>
                </a:gridCol>
              </a:tblGrid>
              <a:tr h="3575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Метод- экспериментирования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Действенное изучение свойств предметов, преобразование его свойств, структуры, действенным путем установления взаимосвязи 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другими объектами, установление взаимозависимости.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Умственное    экспериментирование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(осуществляется с помощью поисков ответов на поставленные вопросы, разбора и решения проблемных ситуаций).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Социальное    экспериментирование (объектом изучения и эксперимента становятся отношения ребенка со своим социальным окружением: сверстниками, другими детьми, детьми противоположного пола, со взрослыми).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Практическое    экспериментирование (постижение всего многообразия окружающего мира посредством реальных опытов с реальными предметами и их свойствам).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Использование этого метода позволяет управлять явлениями, вызывая или прекращая эти процессы. Ребенок может наблюдать и познавать такие свойства и связи, которые недоступны непосредственному восприятию в повседневной жизни (свойства магнита, светового луча, движение воздуха, агрегатное состояние воды и др.).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Экспериментирование, элементарные опыты помогают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детям осмыслить явления окружающего мира, расширить кругозор, понять существующие взаимосвязи. У детей развивается наблюдательность, элементарные аналитические умения, стремление сравнивать, сопоставлять, высказывать предположение, аргументировать выводы.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extLst>
                  <a:ext uri="{0D108BD9-81ED-4DB2-BD59-A6C34878D82A}">
                    <a16:rowId xmlns:a16="http://schemas.microsoft.com/office/drawing/2014/main" val="2440813000"/>
                  </a:ext>
                </a:extLst>
              </a:tr>
              <a:tr h="466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Моделирование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Процесс создания модели (образца) объекта познания (или явления) или использование имеющейся модели.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Процесс замещения реальных объектов познания условными – предметами или изображениями.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extLst>
                  <a:ext uri="{0D108BD9-81ED-4DB2-BD59-A6C34878D82A}">
                    <a16:rowId xmlns:a16="http://schemas.microsoft.com/office/drawing/2014/main" val="2147693718"/>
                  </a:ext>
                </a:extLst>
              </a:tr>
              <a:tr h="17098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 эстетического восприятия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Процесс отражения ребенком предмета или явления в целом при непосредственном воздействии его на органы чувств.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Вид эстетической деятельности, выражающийся в целенаправленном и целостном восприятии произведений искусства как эстетической ценности, которое сопровождается эстетическим переживанием.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Оценка и эстетика окружающей обстановки, произведений искусства, явлений природы и др.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extLst>
                  <a:ext uri="{0D108BD9-81ED-4DB2-BD59-A6C34878D82A}">
                    <a16:rowId xmlns:a16="http://schemas.microsoft.com/office/drawing/2014/main" val="3891711153"/>
                  </a:ext>
                </a:extLst>
              </a:tr>
              <a:tr h="777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 поддержки эмоциональной активности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Процесс стимуляции эмоциональной активности ребенка при формировании различных личностных качеств, знаний, умений и навыков.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Решение проблемных ситуаций, ситуаций поискового содержания. Создание воображаемых ситуаций.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703" marR="36703" marT="0" marB="0"/>
                </a:tc>
                <a:extLst>
                  <a:ext uri="{0D108BD9-81ED-4DB2-BD59-A6C34878D82A}">
                    <a16:rowId xmlns:a16="http://schemas.microsoft.com/office/drawing/2014/main" val="3367494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34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40" y="1760434"/>
            <a:ext cx="3156853" cy="2537439"/>
          </a:xfrm>
        </p:spPr>
        <p:txBody>
          <a:bodyPr>
            <a:normAutofit/>
          </a:bodyPr>
          <a:lstStyle/>
          <a:p>
            <a:r>
              <a:rPr lang="ru-RU" sz="3100" dirty="0"/>
              <a:t>Воспитательно-образовательный процесс условно подразделен на: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совместную </a:t>
            </a:r>
            <a:r>
              <a:rPr lang="ru-RU" sz="2400" dirty="0"/>
              <a:t>деятельность с детьми: непосредственно образовательную деятельность, осуществляемую в процессе организации различных видов детской деятельности (НОД);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образовательную </a:t>
            </a:r>
            <a:r>
              <a:rPr lang="ru-RU" sz="2400" dirty="0"/>
              <a:t>деятельность, осуществляемую в ходе режимных моментов;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самостоятельную </a:t>
            </a:r>
            <a:r>
              <a:rPr lang="ru-RU" sz="2400" dirty="0"/>
              <a:t>деятельность детей;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 smtClean="0"/>
              <a:t>взаимодействие </a:t>
            </a:r>
            <a:r>
              <a:rPr lang="ru-RU" sz="2400" dirty="0"/>
              <a:t>с семьями детей по реализации основной образовательной программы дошкольного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4310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Основной подход к формированию Программы предусматривает решение образовательных задач в совместной деятельности взрослого и детей и самостоятельной деятельности детей </a:t>
            </a:r>
            <a:r>
              <a:rPr lang="ru-RU" sz="2800" b="1" dirty="0"/>
              <a:t>не только в рамках непосредственно образовательной деятельности, но и при проведении режимных моментов в соответствии со спецификой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12982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Формой организации обучения является </a:t>
            </a:r>
            <a:r>
              <a:rPr lang="ru-RU" sz="2400" b="1" dirty="0"/>
              <a:t>непосредственно образовательная деятельность (НОД).</a:t>
            </a:r>
            <a:r>
              <a:rPr lang="ru-RU" sz="2400" dirty="0"/>
              <a:t> Непосредственно образовательная деятельность организуется и проводится педагогами в соответствии с учебным планом. НОД проводятся с детьми всех возрастных групп детского сада. В режиме дня каждой группы определяется время проведения НОД, в соответствии с «</a:t>
            </a:r>
            <a:r>
              <a:rPr lang="ru-RU" sz="2400" dirty="0" err="1"/>
              <a:t>Санитарноэпидемиологических</a:t>
            </a:r>
            <a:r>
              <a:rPr lang="ru-RU" sz="2400" dirty="0"/>
              <a:t> требований к устройству, содержанию и организации режима работы ДОУ».</a:t>
            </a:r>
          </a:p>
        </p:txBody>
      </p:sp>
    </p:spTree>
    <p:extLst>
      <p:ext uri="{BB962C8B-B14F-4D97-AF65-F5344CB8AC3E}">
        <p14:creationId xmlns:p14="http://schemas.microsoft.com/office/powerpoint/2010/main" val="120277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Непосредственно образовательная деятельность организуется по всем направлениям развития детей, при этом </a:t>
            </a:r>
            <a:r>
              <a:rPr lang="ru-RU" sz="2800" b="1" dirty="0"/>
              <a:t>используются занятия разных видов: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Комплексная </a:t>
            </a:r>
            <a:r>
              <a:rPr lang="ru-RU" dirty="0"/>
              <a:t>непосредственно образовательная деятельность </a:t>
            </a:r>
            <a:endParaRPr lang="ru-RU" dirty="0" smtClean="0"/>
          </a:p>
          <a:p>
            <a:r>
              <a:rPr lang="ru-RU" dirty="0" smtClean="0"/>
              <a:t>Тематическая </a:t>
            </a:r>
            <a:r>
              <a:rPr lang="ru-RU" dirty="0"/>
              <a:t>непосредственно образовательная деятельность </a:t>
            </a:r>
            <a:endParaRPr lang="ru-RU" dirty="0" smtClean="0"/>
          </a:p>
          <a:p>
            <a:r>
              <a:rPr lang="ru-RU" dirty="0" smtClean="0"/>
              <a:t>Интегрированная </a:t>
            </a:r>
            <a:r>
              <a:rPr lang="ru-RU" dirty="0"/>
              <a:t>непосредственно-образовательная деятельность </a:t>
            </a:r>
            <a:endParaRPr lang="ru-RU" dirty="0" smtClean="0"/>
          </a:p>
          <a:p>
            <a:r>
              <a:rPr lang="ru-RU" dirty="0" smtClean="0"/>
              <a:t>Экскурсия </a:t>
            </a:r>
          </a:p>
          <a:p>
            <a:r>
              <a:rPr lang="ru-RU" dirty="0" smtClean="0"/>
              <a:t>Труд </a:t>
            </a:r>
          </a:p>
          <a:p>
            <a:r>
              <a:rPr lang="ru-RU" dirty="0" smtClean="0"/>
              <a:t>Беседа </a:t>
            </a:r>
          </a:p>
          <a:p>
            <a:r>
              <a:rPr lang="ru-RU" dirty="0" smtClean="0"/>
              <a:t>Игра-драматизация </a:t>
            </a:r>
          </a:p>
          <a:p>
            <a:r>
              <a:rPr lang="ru-RU" dirty="0" smtClean="0"/>
              <a:t>Игра-путешествие </a:t>
            </a:r>
          </a:p>
          <a:p>
            <a:r>
              <a:rPr lang="ru-RU" dirty="0" smtClean="0"/>
              <a:t>Игра-экспериментирование </a:t>
            </a:r>
          </a:p>
          <a:p>
            <a:r>
              <a:rPr lang="ru-RU" dirty="0" smtClean="0"/>
              <a:t>Конкурс </a:t>
            </a:r>
          </a:p>
          <a:p>
            <a:r>
              <a:rPr lang="ru-RU" dirty="0" smtClean="0"/>
              <a:t>Комбинированная </a:t>
            </a:r>
            <a:r>
              <a:rPr lang="ru-RU" dirty="0"/>
              <a:t>непосредственно образовательная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6298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9318" y="446391"/>
            <a:ext cx="6735115" cy="18195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7480"/>
          <a:stretch/>
        </p:blipFill>
        <p:spPr>
          <a:xfrm>
            <a:off x="3979318" y="2265920"/>
            <a:ext cx="6725589" cy="52000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659" y="2811866"/>
            <a:ext cx="6725589" cy="5239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t="878"/>
          <a:stretch/>
        </p:blipFill>
        <p:spPr>
          <a:xfrm>
            <a:off x="3979318" y="3351921"/>
            <a:ext cx="6792273" cy="267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63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9728" y="1376076"/>
            <a:ext cx="6773220" cy="409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2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контексте ФГОС ДО одним из основных принципов организации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-образовательной </a:t>
            </a:r>
            <a:r>
              <a:rPr lang="ru-RU" dirty="0"/>
              <a:t>работы является принцип интеграции образовательных областей.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Использование </a:t>
            </a:r>
            <a:r>
              <a:rPr lang="ru-RU" dirty="0"/>
              <a:t>разнообразных форм работы, позволяет реализовать этот принцип в практической деятельности.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Интеграция </a:t>
            </a:r>
            <a:r>
              <a:rPr lang="ru-RU" dirty="0"/>
              <a:t>образовательных областей делает образовательный процесс интересным и содержательным и обеспечивает достижение необходимого и достаточного уровня развития ребенка для успешного освоения им содержания дошкольного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1109892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работы по образовательным областям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68738" y="1110805"/>
          <a:ext cx="7315200" cy="4604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238">
                  <a:extLst>
                    <a:ext uri="{9D8B030D-6E8A-4147-A177-3AD203B41FA5}">
                      <a16:colId xmlns:a16="http://schemas.microsoft.com/office/drawing/2014/main" val="1191578807"/>
                    </a:ext>
                  </a:extLst>
                </a:gridCol>
                <a:gridCol w="2680481">
                  <a:extLst>
                    <a:ext uri="{9D8B030D-6E8A-4147-A177-3AD203B41FA5}">
                      <a16:colId xmlns:a16="http://schemas.microsoft.com/office/drawing/2014/main" val="847176658"/>
                    </a:ext>
                  </a:extLst>
                </a:gridCol>
                <a:gridCol w="2680481">
                  <a:extLst>
                    <a:ext uri="{9D8B030D-6E8A-4147-A177-3AD203B41FA5}">
                      <a16:colId xmlns:a16="http://schemas.microsoft.com/office/drawing/2014/main" val="1186741061"/>
                    </a:ext>
                  </a:extLst>
                </a:gridCol>
              </a:tblGrid>
              <a:tr h="1881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направления развития и образования детей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(далее - образовательные области):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>
                          <a:effectLst/>
                        </a:rPr>
                        <a:t>Формы работы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359945"/>
                  </a:ext>
                </a:extLst>
              </a:tr>
              <a:tr h="56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>
                          <a:effectLst/>
                        </a:rPr>
                        <a:t>Младший дошкольный возраст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35">
                          <a:effectLst/>
                        </a:rPr>
                        <a:t>Старший дошкольный возраст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extLst>
                  <a:ext uri="{0D108BD9-81ED-4DB2-BD59-A6C34878D82A}">
                    <a16:rowId xmlns:a16="http://schemas.microsoft.com/office/drawing/2014/main" val="1480684856"/>
                  </a:ext>
                </a:extLst>
              </a:tr>
              <a:tr h="3762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Физическое развитие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Игровая беседа с элементами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движений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Игра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Утренняя гимнастика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Интегративная деятельность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Упражнения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Ситуативный разговор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Беседа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Рассказ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Чтение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80975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Проблемная ситуация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Физкультурное занятие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Утренняя гимнастика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Игра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Беседа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Рассказ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Чтение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Рассматривание.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Интегративная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деятельность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Контрольно-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диагностическая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деятельность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Спортивные и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физкультурные досуги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Спортивные состязания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Совместная деятельность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взрослого и детей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тематического характера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Проектная деятельность</a:t>
                      </a:r>
                      <a:endParaRPr lang="ru-RU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60020" algn="l"/>
                        </a:tabLst>
                      </a:pPr>
                      <a:r>
                        <a:rPr lang="ru-RU" sz="1100" dirty="0">
                          <a:effectLst/>
                        </a:rPr>
                        <a:t>Проблемная ситуация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750" marR="27750" marT="0" marB="0"/>
                </a:tc>
                <a:extLst>
                  <a:ext uri="{0D108BD9-81ED-4DB2-BD59-A6C34878D82A}">
                    <a16:rowId xmlns:a16="http://schemas.microsoft.com/office/drawing/2014/main" val="360197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2761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54</TotalTime>
  <Words>1449</Words>
  <Application>Microsoft Office PowerPoint</Application>
  <PresentationFormat>Широкоэкранный</PresentationFormat>
  <Paragraphs>284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Corbel</vt:lpstr>
      <vt:lpstr>Symbol</vt:lpstr>
      <vt:lpstr>Times New Roman</vt:lpstr>
      <vt:lpstr>Wingdings</vt:lpstr>
      <vt:lpstr>Wingdings 2</vt:lpstr>
      <vt:lpstr>Рамка</vt:lpstr>
      <vt:lpstr>«Формы и методы работы при реализации воспитательно-образовательной деятельности по ОП ДО»</vt:lpstr>
      <vt:lpstr>Воспитательно-образовательный процесс условно подразделен на:  </vt:lpstr>
      <vt:lpstr>Презентация PowerPoint</vt:lpstr>
      <vt:lpstr>Презентация PowerPoint</vt:lpstr>
      <vt:lpstr>Непосредственно образовательная деятельность организуется по всем направлениям развития детей, при этом используются занятия разных видов: </vt:lpstr>
      <vt:lpstr>Презентация PowerPoint</vt:lpstr>
      <vt:lpstr>Презентация PowerPoint</vt:lpstr>
      <vt:lpstr>Презентация PowerPoint</vt:lpstr>
      <vt:lpstr>Формы работы по образовательным областям </vt:lpstr>
      <vt:lpstr>Формы работы по образовательным областям </vt:lpstr>
      <vt:lpstr>Формы работы по образовательным областям </vt:lpstr>
      <vt:lpstr>Формы работы по образовательным областям </vt:lpstr>
      <vt:lpstr>Формы работы по образовательным областям </vt:lpstr>
      <vt:lpstr>Методы образования дошкольников и их применение в образовательном процессе </vt:lpstr>
      <vt:lpstr>Методы образования дошкольников и их применение в образовательном процессе </vt:lpstr>
      <vt:lpstr>Методы образования дошкольников и их применение в образовательном процессе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 и методы работы при реализации воспитательно-образовательной деятельности по ОП ДО»</dc:title>
  <dc:creator>MSI</dc:creator>
  <cp:lastModifiedBy>MSI</cp:lastModifiedBy>
  <cp:revision>7</cp:revision>
  <dcterms:created xsi:type="dcterms:W3CDTF">2023-12-02T07:50:30Z</dcterms:created>
  <dcterms:modified xsi:type="dcterms:W3CDTF">2023-12-02T08:45:15Z</dcterms:modified>
</cp:coreProperties>
</file>