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70" r:id="rId13"/>
    <p:sldId id="271" r:id="rId14"/>
    <p:sldId id="272" r:id="rId15"/>
    <p:sldId id="268" r:id="rId16"/>
    <p:sldId id="269" r:id="rId17"/>
    <p:sldId id="273" r:id="rId18"/>
    <p:sldId id="276" r:id="rId19"/>
    <p:sldId id="279" r:id="rId20"/>
    <p:sldId id="280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layout>
        <c:manualLayout>
          <c:xMode val="edge"/>
          <c:yMode val="edge"/>
          <c:x val="0.26705826771653546"/>
          <c:y val="7.9365079365079395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Психологический климат в семье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r>
                      <a:rPr lang="ru-RU"/>
                      <a:t> (28,3%)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  <a:r>
                      <a:rPr lang="ru-RU"/>
                      <a:t> (38,3%)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r>
                      <a:rPr lang="ru-RU"/>
                      <a:t> (33,3%)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Устойчивый отрицательный психологический климат</c:v>
                </c:pt>
                <c:pt idx="1">
                  <c:v>Неустойчивый, переменный психологический климат</c:v>
                </c:pt>
                <c:pt idx="2">
                  <c:v>Неопределенный психологический климат</c:v>
                </c:pt>
                <c:pt idx="3">
                  <c:v>Устойчивый положительный психологический климат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</c:numCache>
            </c:numRef>
          </c:val>
        </c:ser>
        <c:dLbls>
          <c:showVal val="1"/>
        </c:dLbls>
        <c:shape val="box"/>
        <c:axId val="51048832"/>
        <c:axId val="113165056"/>
        <c:axId val="0"/>
      </c:bar3DChart>
      <c:catAx>
        <c:axId val="51048832"/>
        <c:scaling>
          <c:orientation val="minMax"/>
        </c:scaling>
        <c:axPos val="b"/>
        <c:majorTickMark val="none"/>
        <c:tickLblPos val="nextTo"/>
        <c:crossAx val="113165056"/>
        <c:crosses val="autoZero"/>
        <c:auto val="1"/>
        <c:lblAlgn val="ctr"/>
        <c:lblOffset val="100"/>
      </c:catAx>
      <c:valAx>
        <c:axId val="1131650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104883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«С полным основанием я могу считать: мой дом - моя крепость»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 начале</c:v>
                </c:pt>
                <c:pt idx="1">
                  <c:v>в динамике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«У нас в семье все хорошо понимают друг друга»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 начале</c:v>
                </c:pt>
                <c:pt idx="1">
                  <c:v>в динамике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  <c:pt idx="1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«В семье меня раздражает то, что все или почти все говорят в доме на повышенных тонах»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 начале</c:v>
                </c:pt>
                <c:pt idx="1">
                  <c:v>в динамике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35</c:v>
                </c:pt>
                <c:pt idx="1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«Члены семьи часто вместе поют или играют на музыкальных инструментах»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 начале</c:v>
                </c:pt>
                <c:pt idx="1">
                  <c:v>в динамике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13</c:v>
                </c:pt>
                <c:pt idx="1">
                  <c:v>40</c:v>
                </c:pt>
              </c:numCache>
            </c:numRef>
          </c:val>
        </c:ser>
        <c:dLbls>
          <c:showVal val="1"/>
        </c:dLbls>
        <c:marker val="1"/>
        <c:axId val="107886080"/>
        <c:axId val="107888000"/>
      </c:lineChart>
      <c:catAx>
        <c:axId val="107886080"/>
        <c:scaling>
          <c:orientation val="minMax"/>
        </c:scaling>
        <c:axPos val="b"/>
        <c:majorTickMark val="none"/>
        <c:tickLblPos val="nextTo"/>
        <c:crossAx val="107888000"/>
        <c:crosses val="autoZero"/>
        <c:auto val="1"/>
        <c:lblAlgn val="ctr"/>
        <c:lblOffset val="100"/>
      </c:catAx>
      <c:valAx>
        <c:axId val="1078880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7886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Психологический климат в семье (итоговые результаты анкетирования)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  <a:r>
                      <a:rPr lang="ru-RU"/>
                      <a:t> (5)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  <a:r>
                      <a:rPr lang="ru-RU"/>
                      <a:t> (14)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69%</a:t>
                    </a:r>
                    <a:r>
                      <a:rPr lang="ru-RU"/>
                      <a:t> (41)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неопределенный психологический климат в семье</c:v>
                </c:pt>
                <c:pt idx="1">
                  <c:v>неустойчивый переменный психологический климат</c:v>
                </c:pt>
                <c:pt idx="2">
                  <c:v>устойчивый отрицательный климат </c:v>
                </c:pt>
                <c:pt idx="3">
                  <c:v>устойчивый положительный климат в семье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8.3000000000000046E-2</c:v>
                </c:pt>
                <c:pt idx="1">
                  <c:v>0.23300000000000001</c:v>
                </c:pt>
                <c:pt idx="2" formatCode="General">
                  <c:v>0</c:v>
                </c:pt>
                <c:pt idx="3">
                  <c:v>0.68300000000000005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Психологический</a:t>
            </a:r>
            <a:r>
              <a:rPr lang="ru-RU" baseline="0"/>
              <a:t> климат семьи</a:t>
            </a:r>
            <a:endParaRPr lang="ru-RU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Устойчивый отрицательный психологический климат</c:v>
                </c:pt>
                <c:pt idx="1">
                  <c:v>Неустойчивый, переменный психологический климат</c:v>
                </c:pt>
                <c:pt idx="2">
                  <c:v>Неопределенный психологический климат</c:v>
                </c:pt>
                <c:pt idx="3">
                  <c:v>Устойчивый положительный психологический климат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динамике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Устойчивый отрицательный психологический климат</c:v>
                </c:pt>
                <c:pt idx="1">
                  <c:v>Неустойчивый, переменный психологический климат</c:v>
                </c:pt>
                <c:pt idx="2">
                  <c:v>Неопределенный психологический климат</c:v>
                </c:pt>
                <c:pt idx="3">
                  <c:v>Устойчивый положительный психологический климат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5</c:v>
                </c:pt>
                <c:pt idx="3">
                  <c:v>41</c:v>
                </c:pt>
              </c:numCache>
            </c:numRef>
          </c:val>
        </c:ser>
        <c:shape val="box"/>
        <c:axId val="132853120"/>
        <c:axId val="132859776"/>
        <c:axId val="0"/>
      </c:bar3DChart>
      <c:catAx>
        <c:axId val="132853120"/>
        <c:scaling>
          <c:orientation val="minMax"/>
        </c:scaling>
        <c:axPos val="b"/>
        <c:majorTickMark val="none"/>
        <c:tickLblPos val="nextTo"/>
        <c:crossAx val="132859776"/>
        <c:crosses val="autoZero"/>
        <c:auto val="1"/>
        <c:lblAlgn val="ctr"/>
        <c:lblOffset val="100"/>
      </c:catAx>
      <c:valAx>
        <c:axId val="13285977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1328531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7FCFF9B-0664-41A0-8286-B915EB166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10D895-0175-4EE0-8939-EF9BEE971982}" type="datetimeFigureOut">
              <a:rPr lang="ru-RU" smtClean="0"/>
              <a:pPr/>
              <a:t>19.04.2023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02624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МБДОУ №305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/>
              <a:t>«</a:t>
            </a:r>
            <a:r>
              <a:rPr lang="ru-RU" sz="4400" b="1" dirty="0"/>
              <a:t>Поддержка эмоционального здоровья ребенка в семейном воспитании»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/>
              <a:t>Докладчик: педагог-психолог </a:t>
            </a:r>
            <a:r>
              <a:rPr lang="ru-RU" b="1" dirty="0" err="1" smtClean="0"/>
              <a:t>Ильясбекова</a:t>
            </a:r>
            <a:r>
              <a:rPr lang="ru-RU" b="1" dirty="0" smtClean="0"/>
              <a:t> </a:t>
            </a:r>
            <a:r>
              <a:rPr lang="ru-RU" b="1" dirty="0" err="1" smtClean="0"/>
              <a:t>Ульвия</a:t>
            </a:r>
            <a:r>
              <a:rPr lang="ru-RU" b="1" dirty="0" smtClean="0"/>
              <a:t> </a:t>
            </a:r>
            <a:r>
              <a:rPr lang="ru-RU" b="1" dirty="0" err="1" smtClean="0"/>
              <a:t>Саттаровна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897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Устойчивый отрицательный психологический климат.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Неустойчивый, переменный психологический климат.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Неопределенный психологический климат.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Устойчивый положительный психологический климат семьи.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pPr algn="ctr"/>
            <a:r>
              <a:rPr lang="ru-RU" sz="3200" b="1" i="1" dirty="0" smtClean="0"/>
              <a:t>Мастер класс «Как мы понимаем своего ребенка</a:t>
            </a:r>
            <a:r>
              <a:rPr lang="ru-RU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b6b9e09c-e557-4a67-8776-b9d37a7e21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290325" cy="2467744"/>
          </a:xfrm>
          <a:prstGeom prst="rect">
            <a:avLst/>
          </a:prstGeom>
          <a:noFill/>
        </p:spPr>
      </p:pic>
      <p:pic>
        <p:nvPicPr>
          <p:cNvPr id="1027" name="Picture 3" descr="C:\Users\User\Desktop\c1888fa1-cbc2-4823-8f75-8948da955f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240360" cy="2430269"/>
          </a:xfrm>
          <a:prstGeom prst="rect">
            <a:avLst/>
          </a:prstGeom>
          <a:noFill/>
        </p:spPr>
      </p:pic>
      <p:pic>
        <p:nvPicPr>
          <p:cNvPr id="1028" name="Picture 4" descr="C:\Users\User\Desktop\15520ef8-4e4c-4f85-b304-290051e4ce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3503712" cy="262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2800" b="1" i="1" dirty="0" smtClean="0"/>
              <a:t>Семинары для педагогов «Научить родителей правильно играть с ребенком»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5507ffda-c324-402c-ba9b-2f268f3aaa3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288816" cy="2539055"/>
          </a:xfrm>
          <a:prstGeom prst="rect">
            <a:avLst/>
          </a:prstGeom>
          <a:noFill/>
        </p:spPr>
      </p:pic>
      <p:pic>
        <p:nvPicPr>
          <p:cNvPr id="2051" name="Picture 3" descr="C:\Users\User\Desktop\7e89afc0-b5ab-4b55-a1bd-b95b0c638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451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Развлечение «В поисках открытки для мамы».</a:t>
            </a:r>
            <a:endParaRPr lang="ru-RU" dirty="0"/>
          </a:p>
        </p:txBody>
      </p:sp>
      <p:pic>
        <p:nvPicPr>
          <p:cNvPr id="3074" name="Picture 2" descr="C:\Users\User\Desktop\l9p7cq_aois2rqjhiv56viel_eanqmp_dk2dorczbszdwi1t2kifyvvo83k2g3qjqwfoacvbczrbdfew9kqhuy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2843808" cy="2843808"/>
          </a:xfrm>
          <a:prstGeom prst="rect">
            <a:avLst/>
          </a:prstGeom>
          <a:noFill/>
        </p:spPr>
      </p:pic>
      <p:pic>
        <p:nvPicPr>
          <p:cNvPr id="3075" name="Picture 3" descr="C:\Users\User\Desktop\ko3lsuigdejkzi_ng8jsyszdm61pj3kyo5z4lyprect0sc0wwi1e2yipsty3cnwby3r1vshrvltoojizxwyf16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843808" cy="2843808"/>
          </a:xfrm>
          <a:prstGeom prst="rect">
            <a:avLst/>
          </a:prstGeom>
          <a:noFill/>
        </p:spPr>
      </p:pic>
      <p:pic>
        <p:nvPicPr>
          <p:cNvPr id="3076" name="Picture 4" descr="C:\Users\User\Desktop\i7krmk82clia_ju6edp4xtsikkj8xtru4ai0z8zocmvl_o1s0r_in4oxwe5ygcadgd_zlz6scktlqxik5mnbueg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73016"/>
            <a:ext cx="2921124" cy="292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рамках инновационного проекта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Мы-семья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!» в нашем детском саду прошла фотовыставка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«Подарок любимому папе».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whatsapp-image-2022-10-17-at-08.50.03-1-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088232" cy="2808312"/>
          </a:xfrm>
          <a:prstGeom prst="rect">
            <a:avLst/>
          </a:prstGeom>
          <a:noFill/>
        </p:spPr>
      </p:pic>
      <p:pic>
        <p:nvPicPr>
          <p:cNvPr id="1027" name="Picture 3" descr="C:\Users\User\Desktop\whatsapp-image-2022-10-17-at-08.49.39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2394266" cy="2736304"/>
          </a:xfrm>
          <a:prstGeom prst="rect">
            <a:avLst/>
          </a:prstGeom>
          <a:noFill/>
        </p:spPr>
      </p:pic>
      <p:pic>
        <p:nvPicPr>
          <p:cNvPr id="1028" name="Picture 4" descr="C:\Users\User\Desktop\whatsapp-image-2022-10-17-at-08.50.03-4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56792"/>
            <a:ext cx="2304256" cy="2304256"/>
          </a:xfrm>
          <a:prstGeom prst="rect">
            <a:avLst/>
          </a:prstGeom>
          <a:noFill/>
        </p:spPr>
      </p:pic>
      <p:pic>
        <p:nvPicPr>
          <p:cNvPr id="1029" name="Picture 5" descr="C:\Users\User\Desktop\whatsapp-image-2022-10-17-at-08.50.04-1-kopiya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492896"/>
            <a:ext cx="3121032" cy="2952328"/>
          </a:xfrm>
          <a:prstGeom prst="rect">
            <a:avLst/>
          </a:prstGeom>
          <a:noFill/>
        </p:spPr>
      </p:pic>
      <p:pic>
        <p:nvPicPr>
          <p:cNvPr id="1030" name="Picture 6" descr="C:\Users\User\Desktop\whatsapp-image-2022-10-17-at-08.50.04-kopiya-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17741"/>
            <a:ext cx="2088232" cy="2340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pPr algn="ctr"/>
            <a:r>
              <a:rPr lang="ru-RU" sz="3200" b="1" dirty="0" smtClean="0"/>
              <a:t>Семейный клуб «Мастера и мастерицы моей семьи»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C:\Users\User\Desktop\mycollages-14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23928" cy="4123928"/>
          </a:xfrm>
          <a:prstGeom prst="rect">
            <a:avLst/>
          </a:prstGeom>
          <a:noFill/>
        </p:spPr>
      </p:pic>
      <p:pic>
        <p:nvPicPr>
          <p:cNvPr id="2051" name="Picture 3" descr="C:\Users\User\Desktop\mycollages-1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437112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14202"/>
          </a:xfrm>
        </p:spPr>
        <p:txBody>
          <a:bodyPr/>
          <a:lstStyle/>
          <a:p>
            <a:pPr algn="ctr"/>
            <a:r>
              <a:rPr lang="ru-RU" sz="3600" b="1" dirty="0" smtClean="0"/>
              <a:t>Семейный сетевой фестиваль «</a:t>
            </a:r>
            <a:r>
              <a:rPr lang="ru-RU" sz="3600" b="1" dirty="0" err="1" smtClean="0"/>
              <a:t>Мы-семья</a:t>
            </a:r>
            <a:r>
              <a:rPr lang="ru-RU" sz="3600" b="1" dirty="0" smtClean="0"/>
              <a:t>!»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9" name="Picture 3" descr="C:\Users\User\Desktop\mycollages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888432" cy="3888432"/>
          </a:xfrm>
          <a:prstGeom prst="rect">
            <a:avLst/>
          </a:prstGeom>
          <a:noFill/>
        </p:spPr>
      </p:pic>
      <p:pic>
        <p:nvPicPr>
          <p:cNvPr id="4101" name="Picture 5" descr="C:\Users\User\Desktop\mycollages-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3979912" cy="397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7643192" cy="51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7643192" cy="49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34129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напряжения ребенка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возникновения негативного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родителей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«Кто я?»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«Какой мой ребёнок?»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181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7620000" cy="51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Советы для </a:t>
            </a:r>
            <a:r>
              <a:rPr lang="ru-RU" sz="3200" dirty="0"/>
              <a:t>поддержания эмоционального здоровья </a:t>
            </a:r>
            <a:r>
              <a:rPr lang="ru-RU" sz="3200" dirty="0" smtClean="0"/>
              <a:t>ребенка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 ребёнком не произносите местоимение ТЫ, а как альтернатива обращаться по имени или сыночек (дочка).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Хорошему засыпанию может способствовать пение колыбельных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спокойным,низким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голосом).В спальне не должно быть ярких цветов.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просмотр мультфильмов, их анализ может помочь в формировании нравственных качеств (справедливость, любовь к ближнему, любовь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труду,формирование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о хорошем и плохом)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ребёнку про силу воли и для чего 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нужна.Ставьте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вместе с ребёнком и поэтапно достигайте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результата,тем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самым вы укрепите волю ребёнка и веру в себя ,в свои силы.</a:t>
            </a: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Объсняйте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ребёнку, что ошибки-это нормально. Поддерживайте даже в ситуации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успеха,акцентируйте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на стараниях и усилиях.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игровые технологии в быту (не хочет есть-кормить игрушку, ухаживание за животными).</a:t>
            </a:r>
          </a:p>
        </p:txBody>
      </p:sp>
    </p:spTree>
    <p:extLst>
      <p:ext uri="{BB962C8B-B14F-4D97-AF65-F5344CB8AC3E}">
        <p14:creationId xmlns="" xmlns:p14="http://schemas.microsoft.com/office/powerpoint/2010/main" val="3954536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800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возраст-наиболее подходящее время для того, чтобы вселить в ребенка уверенность в себе, своих силах, построить гармоничные отношения с ним в семье</a:t>
            </a:r>
          </a:p>
        </p:txBody>
      </p:sp>
    </p:spTree>
    <p:extLst>
      <p:ext uri="{BB962C8B-B14F-4D97-AF65-F5344CB8AC3E}">
        <p14:creationId xmlns="" xmlns:p14="http://schemas.microsoft.com/office/powerpoint/2010/main" val="148784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dirty="0"/>
              <a:t>за внимание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128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6419056" cy="44119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«эмоциональное неблагополучие» означает ситуативный дискомфорт, проявляется внешне в той или иной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48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Симптомы </a:t>
            </a:r>
            <a:r>
              <a:rPr lang="ru-RU" i="1" dirty="0"/>
              <a:t>эмоционального напряжения ребенка </a:t>
            </a:r>
            <a:endParaRPr lang="ru-RU" dirty="0"/>
          </a:p>
        </p:txBody>
      </p:sp>
      <p:pic>
        <p:nvPicPr>
          <p:cNvPr id="2050" name="Picture 2" descr="C:\Users\User\Desktop\lechenie-zaderzhek-psihicheskogo-razvitiya-bez-lekars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2609094" cy="1958355"/>
          </a:xfrm>
          <a:prstGeom prst="rect">
            <a:avLst/>
          </a:prstGeom>
          <a:noFill/>
        </p:spPr>
      </p:pic>
      <p:pic>
        <p:nvPicPr>
          <p:cNvPr id="2053" name="Picture 5" descr="C:\Users\User\Desktop\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698925" cy="26403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4" name="Picture 6" descr="C:\Users\User\Desktop\150782386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5013176"/>
            <a:ext cx="2824926" cy="1587985"/>
          </a:xfrm>
          <a:prstGeom prst="rect">
            <a:avLst/>
          </a:prstGeom>
          <a:noFill/>
        </p:spPr>
      </p:pic>
      <p:pic>
        <p:nvPicPr>
          <p:cNvPr id="2059" name="Picture 11" descr="C:\Users\User\Desktop\01-grades-sign-childhood-depression-Chalaba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44824"/>
            <a:ext cx="2897052" cy="1931368"/>
          </a:xfrm>
          <a:prstGeom prst="rect">
            <a:avLst/>
          </a:prstGeom>
          <a:noFill/>
        </p:spPr>
      </p:pic>
      <p:pic>
        <p:nvPicPr>
          <p:cNvPr id="2060" name="Picture 12" descr="C:\Users\User\Desktop\eb8fb9b1b643a803976fc288de7ad97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89040"/>
            <a:ext cx="2659236" cy="2187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290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Закономерности возникновения негативного поведения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364088" y="1916832"/>
            <a:ext cx="2232248" cy="17281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БОЛЬ, СТРАХ</a:t>
            </a:r>
          </a:p>
          <a:p>
            <a:pPr algn="ctr"/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23528" y="1844824"/>
            <a:ext cx="2952328" cy="17281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БАЗОВЫЕ ПОТРЕБНОСТИ</a:t>
            </a:r>
          </a:p>
        </p:txBody>
      </p:sp>
      <p:pic>
        <p:nvPicPr>
          <p:cNvPr id="1026" name="Picture 2" descr="C:\Users\User\Desktop\c04db978099ff00742115c146d1246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3365370" cy="2244676"/>
          </a:xfrm>
          <a:prstGeom prst="rect">
            <a:avLst/>
          </a:prstGeom>
          <a:noFill/>
        </p:spPr>
      </p:pic>
      <p:pic>
        <p:nvPicPr>
          <p:cNvPr id="1027" name="Picture 3" descr="C:\Users\User\Desktop\trudnoe-povedenie-priemnogo-rebenk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3384375" cy="2256527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627784" y="3645024"/>
            <a:ext cx="2952328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БАЗОВЫЕ СТРЕМЛЕНИЕ:</a:t>
            </a:r>
          </a:p>
          <a:p>
            <a:r>
              <a:rPr lang="ru-RU" dirty="0" smtClean="0"/>
              <a:t>Я есть! Я хочу! Я могу! Я - любимый! Я хороший.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397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 - безусловное принятие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7715200" cy="33843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любить его не за то, что он красивый, умный, помощник и т. д., а просто так, за то, что он есть</a:t>
            </a:r>
          </a:p>
        </p:txBody>
      </p:sp>
      <p:sp>
        <p:nvSpPr>
          <p:cNvPr id="5" name="Овал 4"/>
          <p:cNvSpPr/>
          <p:nvPr/>
        </p:nvSpPr>
        <p:spPr>
          <a:xfrm>
            <a:off x="1988840" y="3483714"/>
            <a:ext cx="5166320" cy="23762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любовь, забота, ласка - это основные жизненные потребности ребенка.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403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/>
                <a:ea typeface="Times New Roman"/>
              </a:rPr>
              <a:t>Шкала общения родителей с </a:t>
            </a:r>
            <a:r>
              <a:rPr lang="ru-RU" sz="36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ребенком</a:t>
            </a:r>
            <a:endParaRPr lang="ru-RU" sz="3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6889845"/>
              </p:ext>
            </p:extLst>
          </p:nvPr>
        </p:nvGraphicFramePr>
        <p:xfrm>
          <a:off x="395536" y="1556788"/>
          <a:ext cx="7488832" cy="4024530"/>
        </p:xfrm>
        <a:graphic>
          <a:graphicData uri="http://schemas.openxmlformats.org/drawingml/2006/table">
            <a:tbl>
              <a:tblPr/>
              <a:tblGrid>
                <a:gridCol w="4027369"/>
                <a:gridCol w="3461463"/>
              </a:tblGrid>
              <a:tr h="26830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Методы воспитания, которые вызывают у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ребенка: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Позитивные эмоции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Негативные эмоции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Сколько раз вы сегодня ребенка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Хвалили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упрекали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Поощряли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подавляли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Одобряли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унижали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Целовали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обвиняли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Обнимали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осуждали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Ласкали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пренебрегли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Сопереживали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одергивали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Симпатизировали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позорили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Улыбались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читали нотации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Восхищались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лишали чего-то необходимого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делали приятные сюрпризы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наказывали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делали подарки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ставили в угол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90" marR="8890" marT="8890" marB="889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19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8452" y="3429000"/>
            <a:ext cx="1800200" cy="14401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Проанализируйте, за что вы были недовольны им?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4840" y="1199137"/>
            <a:ext cx="172803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вели себя сегодня с ним?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24144" y="3445388"/>
            <a:ext cx="169873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Сколько времени ему уделили?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636" y="1196752"/>
            <a:ext cx="1800200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сделали ему приятного?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087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Удовлетворение потребности в любви и принятии - необходимое условие нормального психического развития </a:t>
            </a:r>
            <a:r>
              <a:rPr lang="ru-RU" i="1" dirty="0" smtClean="0"/>
              <a:t>детей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245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«Кто 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задайте себе этот вопрос и запишите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мой ребенок?»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10 эпитетов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отражают особенности вашего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оценить каждое названное качество знаком «плюс» или «минус»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024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155</TotalTime>
  <Words>544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Соседство</vt:lpstr>
      <vt:lpstr>МБДОУ №305 «Поддержка эмоционального здоровья ребенка в семейном воспитании» </vt:lpstr>
      <vt:lpstr>Содержание</vt:lpstr>
      <vt:lpstr>Слайд 3</vt:lpstr>
      <vt:lpstr>Симптомы эмоционального напряжения ребенка </vt:lpstr>
      <vt:lpstr>Закономерности возникновения негативного поведения</vt:lpstr>
      <vt:lpstr>Принцип - безусловное принятие ребенка</vt:lpstr>
      <vt:lpstr>Шкала общения родителей с ребенком</vt:lpstr>
      <vt:lpstr>Слайд 8</vt:lpstr>
      <vt:lpstr>Слайд 9</vt:lpstr>
      <vt:lpstr>Слайд 10</vt:lpstr>
      <vt:lpstr>Слайд 11</vt:lpstr>
      <vt:lpstr>Мастер класс «Как мы понимаем своего ребенка» </vt:lpstr>
      <vt:lpstr>Семинары для педагогов «Научить родителей правильно играть с ребенком» </vt:lpstr>
      <vt:lpstr>Развлечение «В поисках открытки для мамы».</vt:lpstr>
      <vt:lpstr>В рамках инновационного проекта «Мы-семья!» в нашем детском саду прошла фотовыставка  «Подарок любимому папе».</vt:lpstr>
      <vt:lpstr>Семейный клуб «Мастера и мастерицы моей семьи» </vt:lpstr>
      <vt:lpstr>Семейный сетевой фестиваль «Мы-семья!» </vt:lpstr>
      <vt:lpstr>Слайд 18</vt:lpstr>
      <vt:lpstr>Слайд 19</vt:lpstr>
      <vt:lpstr>Слайд 20</vt:lpstr>
      <vt:lpstr>Советы для поддержания эмоционального здоровья ребенка</vt:lpstr>
      <vt:lpstr>Слайд 22</vt:lpstr>
      <vt:lpstr>Спасибо за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№305 «Поддержка эмоционального здоровья ребенка в семейном воспитании»</dc:title>
  <dc:creator>Мария</dc:creator>
  <cp:lastModifiedBy>Пользователь Windows</cp:lastModifiedBy>
  <cp:revision>16</cp:revision>
  <dcterms:created xsi:type="dcterms:W3CDTF">2022-10-13T06:46:09Z</dcterms:created>
  <dcterms:modified xsi:type="dcterms:W3CDTF">2023-04-18T21:15:28Z</dcterms:modified>
</cp:coreProperties>
</file>